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87" r:id="rId3"/>
    <p:sldId id="266" r:id="rId4"/>
    <p:sldId id="267" r:id="rId5"/>
    <p:sldId id="268" r:id="rId6"/>
    <p:sldId id="269" r:id="rId7"/>
    <p:sldId id="265" r:id="rId8"/>
    <p:sldId id="284" r:id="rId9"/>
    <p:sldId id="275" r:id="rId10"/>
    <p:sldId id="256" r:id="rId11"/>
    <p:sldId id="271" r:id="rId12"/>
    <p:sldId id="276" r:id="rId13"/>
    <p:sldId id="259" r:id="rId14"/>
    <p:sldId id="272" r:id="rId15"/>
    <p:sldId id="282" r:id="rId16"/>
    <p:sldId id="273" r:id="rId17"/>
    <p:sldId id="288" r:id="rId18"/>
    <p:sldId id="290" r:id="rId19"/>
    <p:sldId id="289" r:id="rId20"/>
    <p:sldId id="277" r:id="rId21"/>
    <p:sldId id="279" r:id="rId22"/>
    <p:sldId id="280" r:id="rId23"/>
    <p:sldId id="292" r:id="rId24"/>
    <p:sldId id="291" r:id="rId25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450" y="78"/>
      </p:cViewPr>
      <p:guideLst>
        <p:guide orient="horz" pos="2160"/>
        <p:guide orient="horz" pos="3936"/>
        <p:guide orient="horz" pos="1152"/>
        <p:guide orient="horz" pos="2544"/>
        <p:guide orient="horz" pos="1296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40D9989-9166-4576-B92E-9FD43B604C77}" type="datetimeFigureOut">
              <a:rPr lang="es-ES"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F0A512-3DE5-459F-9E36-BE505B31513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1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s-ES"/>
              <a:t>30/10/2018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2"/>
          <p:cNvSpPr>
            <a:spLocks noEditPoints="1"/>
          </p:cNvSpPr>
          <p:nvPr/>
        </p:nvSpPr>
        <p:spPr bwMode="auto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Freeform 24"/>
          <p:cNvSpPr>
            <a:spLocks noEditPoints="1"/>
          </p:cNvSpPr>
          <p:nvPr/>
        </p:nvSpPr>
        <p:spPr bwMode="auto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auto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1" y="458788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2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escribir el nombre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flipH="1" flipV="1">
            <a:off x="1588" y="3111500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88" y="1588"/>
            <a:ext cx="12187237" cy="3746500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598720"/>
            <a:ext cx="9144002" cy="1219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2048256"/>
            <a:ext cx="4419599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2048256"/>
            <a:ext cx="441960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59872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20574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971800"/>
            <a:ext cx="4416552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20574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971800"/>
            <a:ext cx="4416552" cy="3276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071" name="Group 1070"/>
          <p:cNvGrpSpPr/>
          <p:nvPr/>
        </p:nvGrpSpPr>
        <p:grpSpPr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2">
              <a:alpha val="20000"/>
            </a:schemeClr>
          </a:solidFill>
        </p:grpSpPr>
        <p:sp>
          <p:nvSpPr>
            <p:cNvPr id="1029" name="Freeform 38"/>
            <p:cNvSpPr>
              <a:spLocks/>
            </p:cNvSpPr>
            <p:nvPr/>
          </p:nvSpPr>
          <p:spPr bwMode="auto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Freeform 39"/>
            <p:cNvSpPr>
              <a:spLocks/>
            </p:cNvSpPr>
            <p:nvPr/>
          </p:nvSpPr>
          <p:spPr bwMode="auto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Freeform 40"/>
            <p:cNvSpPr>
              <a:spLocks/>
            </p:cNvSpPr>
            <p:nvPr/>
          </p:nvSpPr>
          <p:spPr bwMode="auto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Freeform 41"/>
            <p:cNvSpPr>
              <a:spLocks/>
            </p:cNvSpPr>
            <p:nvPr/>
          </p:nvSpPr>
          <p:spPr bwMode="auto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Freeform 42"/>
            <p:cNvSpPr>
              <a:spLocks/>
            </p:cNvSpPr>
            <p:nvPr/>
          </p:nvSpPr>
          <p:spPr bwMode="auto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Freeform 43"/>
            <p:cNvSpPr>
              <a:spLocks/>
            </p:cNvSpPr>
            <p:nvPr/>
          </p:nvSpPr>
          <p:spPr bwMode="auto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Freeform 44"/>
            <p:cNvSpPr>
              <a:spLocks/>
            </p:cNvSpPr>
            <p:nvPr/>
          </p:nvSpPr>
          <p:spPr bwMode="auto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Freeform 45"/>
            <p:cNvSpPr>
              <a:spLocks/>
            </p:cNvSpPr>
            <p:nvPr/>
          </p:nvSpPr>
          <p:spPr bwMode="auto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Freeform 46"/>
            <p:cNvSpPr>
              <a:spLocks/>
            </p:cNvSpPr>
            <p:nvPr/>
          </p:nvSpPr>
          <p:spPr bwMode="auto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Freeform 47"/>
            <p:cNvSpPr>
              <a:spLocks/>
            </p:cNvSpPr>
            <p:nvPr/>
          </p:nvSpPr>
          <p:spPr bwMode="auto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Freeform 48"/>
            <p:cNvSpPr>
              <a:spLocks/>
            </p:cNvSpPr>
            <p:nvPr/>
          </p:nvSpPr>
          <p:spPr bwMode="auto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Freeform 49"/>
            <p:cNvSpPr>
              <a:spLocks noEditPoints="1"/>
            </p:cNvSpPr>
            <p:nvPr/>
          </p:nvSpPr>
          <p:spPr bwMode="auto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Freeform 50"/>
            <p:cNvSpPr>
              <a:spLocks/>
            </p:cNvSpPr>
            <p:nvPr/>
          </p:nvSpPr>
          <p:spPr bwMode="auto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Freeform 51"/>
            <p:cNvSpPr>
              <a:spLocks/>
            </p:cNvSpPr>
            <p:nvPr/>
          </p:nvSpPr>
          <p:spPr bwMode="auto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Freeform 52"/>
            <p:cNvSpPr>
              <a:spLocks/>
            </p:cNvSpPr>
            <p:nvPr/>
          </p:nvSpPr>
          <p:spPr bwMode="auto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Freeform 53"/>
            <p:cNvSpPr>
              <a:spLocks/>
            </p:cNvSpPr>
            <p:nvPr/>
          </p:nvSpPr>
          <p:spPr bwMode="auto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Freeform 54"/>
            <p:cNvSpPr>
              <a:spLocks/>
            </p:cNvSpPr>
            <p:nvPr/>
          </p:nvSpPr>
          <p:spPr bwMode="auto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Freeform 55"/>
            <p:cNvSpPr>
              <a:spLocks/>
            </p:cNvSpPr>
            <p:nvPr/>
          </p:nvSpPr>
          <p:spPr bwMode="auto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Freeform 56"/>
            <p:cNvSpPr>
              <a:spLocks/>
            </p:cNvSpPr>
            <p:nvPr/>
          </p:nvSpPr>
          <p:spPr bwMode="auto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Freeform 57"/>
            <p:cNvSpPr>
              <a:spLocks/>
            </p:cNvSpPr>
            <p:nvPr/>
          </p:nvSpPr>
          <p:spPr bwMode="auto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Freeform 58"/>
            <p:cNvSpPr>
              <a:spLocks/>
            </p:cNvSpPr>
            <p:nvPr/>
          </p:nvSpPr>
          <p:spPr bwMode="auto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Rectangle 59"/>
            <p:cNvSpPr>
              <a:spLocks noChangeArrowheads="1"/>
            </p:cNvSpPr>
            <p:nvPr/>
          </p:nvSpPr>
          <p:spPr bwMode="auto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Freeform 60"/>
            <p:cNvSpPr>
              <a:spLocks/>
            </p:cNvSpPr>
            <p:nvPr/>
          </p:nvSpPr>
          <p:spPr bwMode="auto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Freeform 61"/>
            <p:cNvSpPr>
              <a:spLocks noEditPoints="1"/>
            </p:cNvSpPr>
            <p:nvPr/>
          </p:nvSpPr>
          <p:spPr bwMode="auto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Freeform 62"/>
            <p:cNvSpPr>
              <a:spLocks/>
            </p:cNvSpPr>
            <p:nvPr/>
          </p:nvSpPr>
          <p:spPr bwMode="auto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Freeform 63"/>
            <p:cNvSpPr>
              <a:spLocks/>
            </p:cNvSpPr>
            <p:nvPr/>
          </p:nvSpPr>
          <p:spPr bwMode="auto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Rectangle 64"/>
            <p:cNvSpPr>
              <a:spLocks noChangeArrowheads="1"/>
            </p:cNvSpPr>
            <p:nvPr/>
          </p:nvSpPr>
          <p:spPr bwMode="auto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Freeform 65"/>
            <p:cNvSpPr>
              <a:spLocks/>
            </p:cNvSpPr>
            <p:nvPr/>
          </p:nvSpPr>
          <p:spPr bwMode="auto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Freeform 66"/>
            <p:cNvSpPr>
              <a:spLocks/>
            </p:cNvSpPr>
            <p:nvPr/>
          </p:nvSpPr>
          <p:spPr bwMode="auto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5" name="Freeform 67"/>
            <p:cNvSpPr>
              <a:spLocks/>
            </p:cNvSpPr>
            <p:nvPr/>
          </p:nvSpPr>
          <p:spPr bwMode="auto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6" name="Freeform 68"/>
            <p:cNvSpPr>
              <a:spLocks/>
            </p:cNvSpPr>
            <p:nvPr/>
          </p:nvSpPr>
          <p:spPr bwMode="auto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Freeform 69"/>
            <p:cNvSpPr>
              <a:spLocks/>
            </p:cNvSpPr>
            <p:nvPr/>
          </p:nvSpPr>
          <p:spPr bwMode="auto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Freeform 70"/>
            <p:cNvSpPr>
              <a:spLocks/>
            </p:cNvSpPr>
            <p:nvPr/>
          </p:nvSpPr>
          <p:spPr bwMode="auto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Freeform 71"/>
            <p:cNvSpPr>
              <a:spLocks/>
            </p:cNvSpPr>
            <p:nvPr/>
          </p:nvSpPr>
          <p:spPr bwMode="auto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Freeform 72"/>
            <p:cNvSpPr>
              <a:spLocks/>
            </p:cNvSpPr>
            <p:nvPr/>
          </p:nvSpPr>
          <p:spPr bwMode="auto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escribir el nombre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321154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EditPoints="1"/>
          </p:cNvSpPr>
          <p:nvPr/>
        </p:nvSpPr>
        <p:spPr bwMode="auto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EditPoints="1"/>
          </p:cNvSpPr>
          <p:nvPr/>
        </p:nvSpPr>
        <p:spPr bwMode="auto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/>
          <p:cNvSpPr>
            <a:spLocks noEditPoints="1"/>
          </p:cNvSpPr>
          <p:nvPr/>
        </p:nvSpPr>
        <p:spPr bwMode="auto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2"/>
          <p:cNvSpPr>
            <a:spLocks noEditPoints="1"/>
          </p:cNvSpPr>
          <p:nvPr/>
        </p:nvSpPr>
        <p:spPr bwMode="auto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auto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12188825" cy="59436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59872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2048256"/>
            <a:ext cx="91440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s-ES"/>
              <a:pPr/>
              <a:t>30/10/2018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8" r:id="rId4"/>
    <p:sldLayoutId id="2147483669" r:id="rId5"/>
    <p:sldLayoutId id="2147483670" r:id="rId6"/>
    <p:sldLayoutId id="2147483663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5" r:id="rId15"/>
    <p:sldLayoutId id="2147483677" r:id="rId16"/>
    <p:sldLayoutId id="2147483664" r:id="rId17"/>
    <p:sldLayoutId id="2147483678" r:id="rId18"/>
    <p:sldLayoutId id="2147483679" r:id="rId19"/>
    <p:sldLayoutId id="2147483662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6380" y="1268760"/>
            <a:ext cx="5904656" cy="336269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5400" dirty="0">
                <a:latin typeface="Raleway" panose="020B0503030101060003" pitchFamily="34" charset="0"/>
              </a:rPr>
              <a:t>DESARROLLO JUVENIL POSITIVO</a:t>
            </a:r>
            <a:endParaRPr lang="es-ES_tradnl" sz="5400" i="0" baseline="0" dirty="0">
              <a:solidFill>
                <a:schemeClr val="tx1"/>
              </a:solidFill>
              <a:latin typeface="Raleway" panose="020B0503030101060003" pitchFamily="34" charset="0"/>
            </a:endParaRPr>
          </a:p>
        </p:txBody>
      </p:sp>
      <p:pic>
        <p:nvPicPr>
          <p:cNvPr id="1028" name="Picture 4" descr="Resultado de imagen para joven">
            <a:extLst>
              <a:ext uri="{FF2B5EF4-FFF2-40B4-BE49-F238E27FC236}">
                <a16:creationId xmlns:a16="http://schemas.microsoft.com/office/drawing/2014/main" id="{E956E89D-CBC8-4346-93FD-EFDE4EC5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" y="633822"/>
            <a:ext cx="5590356" cy="559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9796" y="799338"/>
            <a:ext cx="11341259" cy="5259324"/>
          </a:xfrm>
        </p:spPr>
        <p:txBody>
          <a:bodyPr>
            <a:normAutofit lnSpcReduction="10000"/>
          </a:bodyPr>
          <a:lstStyle/>
          <a:p>
            <a:pPr marL="457200" indent="-45720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Creación de lazos</a:t>
            </a:r>
          </a:p>
          <a:p>
            <a:pPr marL="457200" indent="-45720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Resistencia</a:t>
            </a:r>
          </a:p>
          <a:p>
            <a:pPr marL="457200" indent="-45720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Competencias sociales</a:t>
            </a:r>
          </a:p>
          <a:p>
            <a:pPr marL="457200" indent="-45720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Promover competencias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</a:pPr>
            <a:r>
              <a:rPr lang="es-MX" i="0" dirty="0">
                <a:latin typeface="Raleway" panose="020B0503030101060003" pitchFamily="34" charset="0"/>
              </a:rPr>
              <a:t>emocionales</a:t>
            </a:r>
          </a:p>
          <a:p>
            <a:pPr marL="457200" indent="-45720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i="0" dirty="0">
              <a:latin typeface="Raleway" panose="020B0503030101060003" pitchFamily="34" charset="0"/>
            </a:endParaRPr>
          </a:p>
          <a:p>
            <a:pPr marL="457200" indent="-45720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s-MX" i="0" dirty="0">
              <a:latin typeface="Raleway" panose="020B05030301010600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Fomentar competencias intelectuales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Desarrollo competencias del comportamiento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Alentar  la auto-determinación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i="0" dirty="0">
                <a:latin typeface="Raleway" panose="020B0503030101060003" pitchFamily="34" charset="0"/>
              </a:rPr>
              <a:t>Desarrollo de compromiso moral</a:t>
            </a:r>
            <a:endParaRPr lang="es-ES_tradnl" i="0" dirty="0">
              <a:latin typeface="Raleway" panose="020B0503030101060003" pitchFamily="34" charset="0"/>
            </a:endParaRPr>
          </a:p>
        </p:txBody>
      </p:sp>
      <p:pic>
        <p:nvPicPr>
          <p:cNvPr id="8196" name="Picture 4" descr="La VinculaciÃ³n, Casual, Universidad, ConexiÃ³n">
            <a:extLst>
              <a:ext uri="{FF2B5EF4-FFF2-40B4-BE49-F238E27FC236}">
                <a16:creationId xmlns:a16="http://schemas.microsoft.com/office/drawing/2014/main" id="{D9DB3A4A-3C7D-430D-8EA5-E970EEE5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0" y="548680"/>
            <a:ext cx="6114426" cy="33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6812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788" y="908720"/>
            <a:ext cx="6048672" cy="467484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Desarrollar una identidad positiva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Fomentar la auto-eficiencia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Fomentar la espiritualidad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Reconocer el comportamiento positivo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Promover la creencia en futuro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Crear oportunidades para un desarrollo pro-social.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600" dirty="0">
                <a:latin typeface="Raleway" panose="020B0503030101060003" pitchFamily="34" charset="0"/>
              </a:rPr>
              <a:t>Fomentar normas pro-sociales</a:t>
            </a:r>
            <a:endParaRPr lang="en-US" sz="2600" dirty="0">
              <a:latin typeface="Raleway" panose="020B0503030101060003" pitchFamily="34" charset="0"/>
            </a:endParaRPr>
          </a:p>
        </p:txBody>
      </p:sp>
      <p:pic>
        <p:nvPicPr>
          <p:cNvPr id="9218" name="Picture 2" descr="Amistad, Manos, UniÃ³n, El Amor, Sosteniendo Las Manos">
            <a:extLst>
              <a:ext uri="{FF2B5EF4-FFF2-40B4-BE49-F238E27FC236}">
                <a16:creationId xmlns:a16="http://schemas.microsoft.com/office/drawing/2014/main" id="{F8E6B78F-14F2-434E-8071-F0CA21619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4" t="-1" r="7221" b="594"/>
          <a:stretch/>
        </p:blipFill>
        <p:spPr bwMode="auto">
          <a:xfrm>
            <a:off x="6310436" y="1052736"/>
            <a:ext cx="5616625" cy="45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96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340768"/>
            <a:ext cx="9144000" cy="2107703"/>
          </a:xfrm>
        </p:spPr>
        <p:txBody>
          <a:bodyPr>
            <a:normAutofit/>
          </a:bodyPr>
          <a:lstStyle/>
          <a:p>
            <a:pPr algn="just"/>
            <a:r>
              <a:rPr lang="es-MX" sz="4400" b="1" dirty="0">
                <a:solidFill>
                  <a:srgbClr val="FF379B"/>
                </a:solidFill>
                <a:latin typeface="Raleway" panose="020B0503030101060003" pitchFamily="34" charset="0"/>
              </a:rPr>
              <a:t>¿Qué se debe de tomar en cuenta para la creación de este tipo de programas?</a:t>
            </a:r>
            <a:endParaRPr lang="en-US" sz="4400" b="1" dirty="0">
              <a:solidFill>
                <a:srgbClr val="FF379B"/>
              </a:solidFill>
              <a:latin typeface="Raleway" panose="020B05030301010600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3717032"/>
            <a:ext cx="9144002" cy="1997968"/>
          </a:xfrm>
        </p:spPr>
        <p:txBody>
          <a:bodyPr>
            <a:normAutofit/>
          </a:bodyPr>
          <a:lstStyle/>
          <a:p>
            <a:pPr algn="just"/>
            <a:r>
              <a:rPr lang="es-MX" sz="3200" b="1" dirty="0">
                <a:latin typeface="Raleway" panose="020B0503030101060003" pitchFamily="34" charset="0"/>
              </a:rPr>
              <a:t>¡Lo que tiene que decir la juventud! </a:t>
            </a:r>
            <a:r>
              <a:rPr lang="es-MX" sz="3200" dirty="0">
                <a:latin typeface="Raleway" panose="020B0503030101060003" pitchFamily="34" charset="0"/>
              </a:rPr>
              <a:t>Sus perspectivas son un potencial clave para la planeación, ejecución y evaluación de cualquier programa. </a:t>
            </a:r>
            <a:endParaRPr lang="en-US" sz="32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779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21804" y="1124744"/>
            <a:ext cx="5256584" cy="4038600"/>
          </a:xfrm>
        </p:spPr>
        <p:txBody>
          <a:bodyPr>
            <a:normAutofit/>
          </a:bodyPr>
          <a:lstStyle/>
          <a:p>
            <a:pPr algn="just"/>
            <a:r>
              <a:rPr lang="es-ES_tradnl" sz="1600" b="1" i="0" dirty="0">
                <a:solidFill>
                  <a:srgbClr val="FF37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 panose="020B0503030101060003" pitchFamily="34" charset="0"/>
              </a:rPr>
              <a:t>¿</a:t>
            </a:r>
            <a:r>
              <a:rPr lang="es-ES_tradnl" sz="4000" b="1" i="0" dirty="0">
                <a:solidFill>
                  <a:srgbClr val="FF379B"/>
                </a:solidFill>
                <a:latin typeface="Raleway" panose="020B0503030101060003" pitchFamily="34" charset="0"/>
              </a:rPr>
              <a:t>CÓMO LOGRARLO?</a:t>
            </a:r>
          </a:p>
        </p:txBody>
      </p:sp>
      <p:pic>
        <p:nvPicPr>
          <p:cNvPr id="10242" name="Picture 2" descr="Signo De InterrogaciÃ³n, Nota, Duplicado, Solicitud">
            <a:extLst>
              <a:ext uri="{FF2B5EF4-FFF2-40B4-BE49-F238E27FC236}">
                <a16:creationId xmlns:a16="http://schemas.microsoft.com/office/drawing/2014/main" id="{567F078A-0644-4A23-A4BE-2ABBE9D2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1285460"/>
            <a:ext cx="5868144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721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9796" y="593344"/>
            <a:ext cx="6092825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3200" dirty="0">
                <a:latin typeface="Raleway" panose="020B0503030101060003" pitchFamily="34" charset="0"/>
              </a:rPr>
              <a:t>A través de metodologías colaborativas y creativas. Estas son necesarias para identificar factores culturales y contextuales de los jóvenes, como lluvia de ideas, grupos focales, talleres, excursiones y empleo de TIC para entender la situación de un grupo de jóvenes, particularmente de los vulnerables.</a:t>
            </a:r>
          </a:p>
        </p:txBody>
      </p:sp>
      <p:pic>
        <p:nvPicPr>
          <p:cNvPr id="11266" name="Picture 2" descr="Novias, Abrazo, Confianza, Chica, Novia, Amistad">
            <a:extLst>
              <a:ext uri="{FF2B5EF4-FFF2-40B4-BE49-F238E27FC236}">
                <a16:creationId xmlns:a16="http://schemas.microsoft.com/office/drawing/2014/main" id="{C0D5BC5A-F173-4461-AFA8-A302F6F7D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r="24553"/>
          <a:stretch/>
        </p:blipFill>
        <p:spPr bwMode="auto">
          <a:xfrm>
            <a:off x="7174532" y="621945"/>
            <a:ext cx="4464497" cy="56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618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50396" y="614264"/>
            <a:ext cx="541820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atin typeface="Raleway" panose="020B0503030101060003" pitchFamily="34" charset="0"/>
              </a:rPr>
              <a:t>Estos programas además de mejorar la autoestima, el rendimiento escolar, las aspiraciones a futuro, la capacidad de superar la adversidad, las relaciones afectivas y los valores positivos, entre otros se enfocan a lograr que los jóvenes tengan mayor voz en las decisiones de su comunidad. Generan justicia social y la construcción de una sociedad civil a través de la juventud organizada.</a:t>
            </a:r>
          </a:p>
        </p:txBody>
      </p:sp>
      <p:pic>
        <p:nvPicPr>
          <p:cNvPr id="12290" name="Picture 2" descr="Mujer Triste, Autoestima, Duda, Arte">
            <a:extLst>
              <a:ext uri="{FF2B5EF4-FFF2-40B4-BE49-F238E27FC236}">
                <a16:creationId xmlns:a16="http://schemas.microsoft.com/office/drawing/2014/main" id="{E8D605DA-8814-48D9-BE26-F6E2D39B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582067"/>
            <a:ext cx="5685958" cy="56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5576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405780" y="184705"/>
            <a:ext cx="11651585" cy="1512168"/>
          </a:xfrm>
        </p:spPr>
        <p:txBody>
          <a:bodyPr>
            <a:normAutofit/>
          </a:bodyPr>
          <a:lstStyle/>
          <a:p>
            <a:r>
              <a:rPr lang="es-MX" sz="2400" b="1" i="0" dirty="0">
                <a:latin typeface="Raleway" panose="020B0503030101060003" pitchFamily="34" charset="0"/>
              </a:rPr>
              <a:t>¿QUIÉN ES EL PROFESIONISTA PARA EL DESARROLLO DE LA JUVENTUD?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27518" y="1268760"/>
            <a:ext cx="1165158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atin typeface="Raleway" panose="020B0503030101060003" pitchFamily="34" charset="0"/>
              </a:rPr>
              <a:t>No ha sido claro cómo nombrar a las personas que se dedican al desarrollo positivo de la juventud, ni las características que las personas deben tener para este perfil, por lo cual varios autores se han dedicado a nombrar esta profesión de diferentes maneras: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600" dirty="0" err="1">
                <a:latin typeface="Raleway" panose="020B0503030101060003" pitchFamily="34" charset="0"/>
              </a:rPr>
              <a:t>Youth</a:t>
            </a:r>
            <a:r>
              <a:rPr lang="es-MX" sz="2600" dirty="0">
                <a:latin typeface="Raleway" panose="020B0503030101060003" pitchFamily="34" charset="0"/>
              </a:rPr>
              <a:t> </a:t>
            </a:r>
            <a:r>
              <a:rPr lang="es-MX" sz="2600" dirty="0" err="1">
                <a:latin typeface="Raleway" panose="020B0503030101060003" pitchFamily="34" charset="0"/>
              </a:rPr>
              <a:t>practioner</a:t>
            </a:r>
            <a:endParaRPr lang="es-MX" sz="2600" dirty="0">
              <a:latin typeface="Raleway" panose="020B05030301010600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600" dirty="0" err="1">
                <a:latin typeface="Raleway" panose="020B0503030101060003" pitchFamily="34" charset="0"/>
              </a:rPr>
              <a:t>Youth</a:t>
            </a:r>
            <a:r>
              <a:rPr lang="es-MX" sz="2600" dirty="0">
                <a:latin typeface="Raleway" panose="020B0503030101060003" pitchFamily="34" charset="0"/>
              </a:rPr>
              <a:t> </a:t>
            </a:r>
            <a:r>
              <a:rPr lang="es-MX" sz="2600" dirty="0" err="1">
                <a:latin typeface="Raleway" panose="020B0503030101060003" pitchFamily="34" charset="0"/>
              </a:rPr>
              <a:t>development</a:t>
            </a:r>
            <a:r>
              <a:rPr lang="es-MX" sz="2600" dirty="0">
                <a:latin typeface="Raleway" panose="020B0503030101060003" pitchFamily="34" charset="0"/>
              </a:rPr>
              <a:t> </a:t>
            </a:r>
            <a:r>
              <a:rPr lang="es-MX" sz="2600" dirty="0" err="1">
                <a:latin typeface="Raleway" panose="020B0503030101060003" pitchFamily="34" charset="0"/>
              </a:rPr>
              <a:t>professional</a:t>
            </a:r>
            <a:r>
              <a:rPr lang="es-MX" sz="2600" dirty="0">
                <a:latin typeface="Raleway" panose="020B0503030101060003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600" dirty="0" err="1">
                <a:latin typeface="Raleway" panose="020B0503030101060003" pitchFamily="34" charset="0"/>
              </a:rPr>
              <a:t>Youth</a:t>
            </a:r>
            <a:r>
              <a:rPr lang="es-MX" sz="2600" dirty="0">
                <a:latin typeface="Raleway" panose="020B0503030101060003" pitchFamily="34" charset="0"/>
              </a:rPr>
              <a:t> </a:t>
            </a:r>
            <a:r>
              <a:rPr lang="es-MX" sz="2600" dirty="0" err="1">
                <a:latin typeface="Raleway" panose="020B0503030101060003" pitchFamily="34" charset="0"/>
              </a:rPr>
              <a:t>work</a:t>
            </a:r>
            <a:r>
              <a:rPr lang="es-MX" sz="2600" dirty="0">
                <a:latin typeface="Raleway" panose="020B0503030101060003" pitchFamily="34" charset="0"/>
              </a:rPr>
              <a:t> </a:t>
            </a:r>
            <a:r>
              <a:rPr lang="es-MX" sz="2600" dirty="0" err="1">
                <a:latin typeface="Raleway" panose="020B0503030101060003" pitchFamily="34" charset="0"/>
              </a:rPr>
              <a:t>practioner</a:t>
            </a:r>
            <a:endParaRPr lang="es-MX" sz="2600" dirty="0">
              <a:latin typeface="Raleway" panose="020B0503030101060003" pitchFamily="34" charset="0"/>
            </a:endParaRPr>
          </a:p>
        </p:txBody>
      </p:sp>
      <p:pic>
        <p:nvPicPr>
          <p:cNvPr id="13314" name="Picture 2" descr="Avatar, Clientela, Clientes, Iconos, Presentaciones">
            <a:extLst>
              <a:ext uri="{FF2B5EF4-FFF2-40B4-BE49-F238E27FC236}">
                <a16:creationId xmlns:a16="http://schemas.microsoft.com/office/drawing/2014/main" id="{4728CED1-2983-46AA-8510-84465DE6F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3"/>
          <a:stretch/>
        </p:blipFill>
        <p:spPr bwMode="auto">
          <a:xfrm>
            <a:off x="2296244" y="4161860"/>
            <a:ext cx="7596336" cy="240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58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08012" y="1268760"/>
            <a:ext cx="10742983" cy="4598640"/>
          </a:xfrm>
        </p:spPr>
        <p:txBody>
          <a:bodyPr>
            <a:normAutofit/>
          </a:bodyPr>
          <a:lstStyle/>
          <a:p>
            <a:pPr algn="just"/>
            <a:r>
              <a:rPr lang="es-MX" sz="4000" b="1" dirty="0">
                <a:solidFill>
                  <a:srgbClr val="FF379B"/>
                </a:solidFill>
                <a:latin typeface="Raleway" panose="020B0503030101060003" pitchFamily="34" charset="0"/>
              </a:rPr>
              <a:t>Aunque haya diferentes formas de nombrar a quien se dedica al desarrollo positivo de la juventud, existe un consenso sobre su perfil:</a:t>
            </a:r>
          </a:p>
        </p:txBody>
      </p:sp>
    </p:spTree>
    <p:extLst>
      <p:ext uri="{BB962C8B-B14F-4D97-AF65-F5344CB8AC3E}">
        <p14:creationId xmlns:p14="http://schemas.microsoft.com/office/powerpoint/2010/main" val="11515205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662364" y="980728"/>
            <a:ext cx="6120680" cy="45986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>
                <a:latin typeface="Raleway" panose="020B0503030101060003" pitchFamily="34" charset="0"/>
              </a:rPr>
              <a:t>“...Alguien que trabaja en entornos educativos informales y utiliza las técnicas de aprendizaje profesional para ofrecer a los jóvenes la oportunidad de satisfacer sus necesidades básicas y desarrollar las competencias y habilidades que les permitan convertirse en miembros exitosos y contribuyan al desarrollo de sus comunidades.” </a:t>
            </a:r>
            <a:r>
              <a:rPr lang="es-MX" dirty="0" err="1">
                <a:latin typeface="Raleway" panose="020B0503030101060003" pitchFamily="34" charset="0"/>
              </a:rPr>
              <a:t>Huebner</a:t>
            </a:r>
            <a:r>
              <a:rPr lang="es-MX" dirty="0">
                <a:latin typeface="Raleway" panose="020B0503030101060003" pitchFamily="34" charset="0"/>
              </a:rPr>
              <a:t>, A, Walker, J. Y </a:t>
            </a:r>
            <a:r>
              <a:rPr lang="es-MX" dirty="0" err="1">
                <a:latin typeface="Raleway" panose="020B0503030101060003" pitchFamily="34" charset="0"/>
              </a:rPr>
              <a:t>McFarland</a:t>
            </a:r>
            <a:r>
              <a:rPr lang="es-MX" dirty="0">
                <a:latin typeface="Raleway" panose="020B0503030101060003" pitchFamily="34" charset="0"/>
              </a:rPr>
              <a:t>, M. (diciembre 2003)</a:t>
            </a:r>
          </a:p>
        </p:txBody>
      </p:sp>
      <p:pic>
        <p:nvPicPr>
          <p:cNvPr id="14338" name="Picture 2" descr="Bolsa, Libro, La Moda, Hombre, Pantalones, Cartera">
            <a:extLst>
              <a:ext uri="{FF2B5EF4-FFF2-40B4-BE49-F238E27FC236}">
                <a16:creationId xmlns:a16="http://schemas.microsoft.com/office/drawing/2014/main" id="{00E46946-882A-4726-BAB3-E8FF82FE0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3" b="18495"/>
          <a:stretch/>
        </p:blipFill>
        <p:spPr bwMode="auto">
          <a:xfrm>
            <a:off x="405780" y="1124744"/>
            <a:ext cx="525658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3901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1764" y="764704"/>
            <a:ext cx="11377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>
                <a:latin typeface="Raleway" panose="020B0503030101060003" pitchFamily="34" charset="0"/>
              </a:rPr>
              <a:t>Walker (2011) hizo un estudio entre profesionales del trabajo para el desarrollo juvenil en donde les preguntó sobre las relaciones y el papel que jugaban los líderes ante los jóvenes.</a:t>
            </a:r>
          </a:p>
        </p:txBody>
      </p:sp>
      <p:pic>
        <p:nvPicPr>
          <p:cNvPr id="15362" name="Picture 2" descr="Flecha, DirecciÃ³n, De Distancia, Derecho">
            <a:extLst>
              <a:ext uri="{FF2B5EF4-FFF2-40B4-BE49-F238E27FC236}">
                <a16:creationId xmlns:a16="http://schemas.microsoft.com/office/drawing/2014/main" id="{2A14A75B-F037-4EA4-8FD1-E0AD03B5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3212976"/>
            <a:ext cx="64293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481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6420" y="603501"/>
            <a:ext cx="5646818" cy="1215799"/>
          </a:xfrm>
        </p:spPr>
        <p:txBody>
          <a:bodyPr>
            <a:noAutofit/>
          </a:bodyPr>
          <a:lstStyle/>
          <a:p>
            <a:pPr algn="just"/>
            <a:br>
              <a:rPr lang="es-MX" sz="2800" b="1" dirty="0">
                <a:latin typeface="Raleway" panose="020B0503030101060003" pitchFamily="34" charset="0"/>
              </a:rPr>
            </a:br>
            <a:r>
              <a:rPr lang="es-MX" sz="2800" b="1" dirty="0">
                <a:latin typeface="Raleway" panose="020B0503030101060003" pitchFamily="34" charset="0"/>
              </a:rPr>
              <a:t>Un poco de historia. Etapas de los programas del Desarrollo Positivo Juvenil</a:t>
            </a:r>
            <a:endParaRPr lang="es-ES_tradnl" sz="2800" b="1" dirty="0">
              <a:latin typeface="Raleway" panose="020B05030301010600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5891" y="1988840"/>
            <a:ext cx="5907347" cy="38884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FF379B"/>
                </a:solidFill>
                <a:latin typeface="Raleway" panose="020B0503030101060003" pitchFamily="34" charset="0"/>
              </a:rPr>
              <a:t>A partir del siglo XX </a:t>
            </a:r>
            <a:r>
              <a:rPr lang="es-MX" sz="2400" dirty="0">
                <a:latin typeface="Raleway" panose="020B0503030101060003" pitchFamily="34" charset="0"/>
              </a:rPr>
              <a:t>en EUA, se cobra conciencia de la niñez y la juventud como periodos especiales que requieren apoyo para aprender y desarrollarse.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FF379B"/>
                </a:solidFill>
                <a:latin typeface="Raleway" panose="020B0503030101060003" pitchFamily="34" charset="0"/>
              </a:rPr>
              <a:t>En los 50 </a:t>
            </a:r>
            <a:r>
              <a:rPr lang="es-MX" sz="2400" dirty="0">
                <a:latin typeface="Raleway" panose="020B0503030101060003" pitchFamily="34" charset="0"/>
              </a:rPr>
              <a:t>se incrementa el crimen y las problemáticas juveniles. Por ello, inician las primeras inversiones por parte del gobierno federal de EUA.</a:t>
            </a:r>
          </a:p>
        </p:txBody>
      </p:sp>
      <p:pic>
        <p:nvPicPr>
          <p:cNvPr id="2050" name="Picture 2" descr="Pies, Piernas, De Pie, A La Espera, Cruzado, Urbana">
            <a:extLst>
              <a:ext uri="{FF2B5EF4-FFF2-40B4-BE49-F238E27FC236}">
                <a16:creationId xmlns:a16="http://schemas.microsoft.com/office/drawing/2014/main" id="{C5C34594-089B-40B1-9138-81B466BC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3" y="1211400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73029" y="661028"/>
            <a:ext cx="10009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FF379B"/>
                </a:solidFill>
                <a:latin typeface="Raleway" panose="020B0503030101060003" pitchFamily="34" charset="0"/>
              </a:rPr>
              <a:t>Los jóvenes identificaron 5 roles entre los líderes: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763" y="1484784"/>
            <a:ext cx="114316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b="1" dirty="0">
                <a:latin typeface="Raleway" panose="020B0503030101060003" pitchFamily="34" charset="0"/>
              </a:rPr>
              <a:t>Amigo/a: </a:t>
            </a:r>
            <a:r>
              <a:rPr lang="es-MX" sz="2600" dirty="0">
                <a:latin typeface="Raleway" panose="020B0503030101060003" pitchFamily="34" charset="0"/>
              </a:rPr>
              <a:t>personas con quienes se divierten, comparten intereses familiares y confían. Se ven como iguales.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b="1" dirty="0">
                <a:latin typeface="Raleway" panose="020B0503030101060003" pitchFamily="34" charset="0"/>
              </a:rPr>
              <a:t>Padre/Madre: </a:t>
            </a:r>
            <a:r>
              <a:rPr lang="es-MX" sz="2600" dirty="0">
                <a:latin typeface="Raleway" panose="020B0503030101060003" pitchFamily="34" charset="0"/>
              </a:rPr>
              <a:t>son figuras con cercanía que reflejan las relaciones padre-hijo, madre-hija, lo que también evoca autoridad y funciones disciplinarias.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b="1" dirty="0">
                <a:latin typeface="Raleway" panose="020B0503030101060003" pitchFamily="34" charset="0"/>
              </a:rPr>
              <a:t>Mentor: </a:t>
            </a:r>
            <a:r>
              <a:rPr lang="es-MX" sz="2600" dirty="0">
                <a:latin typeface="Raleway" panose="020B0503030101060003" pitchFamily="34" charset="0"/>
              </a:rPr>
              <a:t>líderes con el papel de adulto o hermano/a de confianza y a quien le piden consejos.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b="1" dirty="0">
                <a:latin typeface="Raleway" panose="020B0503030101060003" pitchFamily="34" charset="0"/>
              </a:rPr>
              <a:t>Maestro/a: </a:t>
            </a:r>
            <a:r>
              <a:rPr lang="es-MX" sz="2600" dirty="0">
                <a:latin typeface="Raleway" panose="020B0503030101060003" pitchFamily="34" charset="0"/>
              </a:rPr>
              <a:t>son quienes tienen autoridad en términos de conocimiento y experiencia y ofrecían apoyo instrumental para mejorar el aprendizaje.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600" b="1" dirty="0">
                <a:latin typeface="Raleway" panose="020B0503030101060003" pitchFamily="34" charset="0"/>
              </a:rPr>
              <a:t>Jefe/a: </a:t>
            </a:r>
            <a:r>
              <a:rPr lang="es-MX" sz="2600" dirty="0">
                <a:latin typeface="Raleway" panose="020B0503030101060003" pitchFamily="34" charset="0"/>
              </a:rPr>
              <a:t>asume un tipo diferente de autoridad en términos de poder y ofreció apoyo instrumental para mejorar el rendimiento.</a:t>
            </a:r>
          </a:p>
        </p:txBody>
      </p:sp>
    </p:spTree>
    <p:extLst>
      <p:ext uri="{BB962C8B-B14F-4D97-AF65-F5344CB8AC3E}">
        <p14:creationId xmlns:p14="http://schemas.microsoft.com/office/powerpoint/2010/main" val="256762136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850926" y="620688"/>
            <a:ext cx="571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solidFill>
                  <a:srgbClr val="FF379B"/>
                </a:solidFill>
                <a:latin typeface="Raleway" panose="020B0503030101060003" pitchFamily="34" charset="0"/>
              </a:rPr>
              <a:t>3 aspectos importantes sugeridos por los líderes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850926" y="1988840"/>
            <a:ext cx="59042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Crear confianza y mantener relaciones de atención hacia los jóvenes a lo largo del tiempo.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Ser conscientes y responder a las necesidades de los jóvenes.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latin typeface="Raleway" panose="020B0503030101060003" pitchFamily="34" charset="0"/>
              </a:rPr>
              <a:t>Mantener claridad y coherencia en sus interacciones con los jóvenes.</a:t>
            </a:r>
          </a:p>
        </p:txBody>
      </p:sp>
      <p:pic>
        <p:nvPicPr>
          <p:cNvPr id="16386" name="Picture 2" descr="Resultado de imagen para mano arriba">
            <a:extLst>
              <a:ext uri="{FF2B5EF4-FFF2-40B4-BE49-F238E27FC236}">
                <a16:creationId xmlns:a16="http://schemas.microsoft.com/office/drawing/2014/main" id="{2C9DC7D2-A6B0-43A5-AD1B-50BD18E5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12770" b="-1694"/>
          <a:stretch/>
        </p:blipFill>
        <p:spPr bwMode="auto">
          <a:xfrm>
            <a:off x="189756" y="764704"/>
            <a:ext cx="5400600" cy="4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4079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574132" y="2636912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6000" b="1" dirty="0">
                <a:solidFill>
                  <a:srgbClr val="FF379B"/>
                </a:solidFill>
                <a:latin typeface="Raleway" panose="020B0503030101060003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57087419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49796" y="692696"/>
            <a:ext cx="4176464" cy="5262736"/>
          </a:xfrm>
        </p:spPr>
        <p:txBody>
          <a:bodyPr>
            <a:noAutofit/>
          </a:bodyPr>
          <a:lstStyle/>
          <a:p>
            <a:pPr algn="just"/>
            <a:r>
              <a:rPr lang="es-MX" sz="2400" dirty="0">
                <a:latin typeface="Raleway" panose="020B0503030101060003" pitchFamily="34" charset="0"/>
              </a:rPr>
              <a:t>Entender la perspectiva del Desarrollo Positivo Juvenil y quiénes son los profesionistas del desarrollo juvenil, ayuda a plantear objetivos más concretos, a crear situaciones y experiencias en donde los jóvenes tengan opciones para crecer de manera sana y con apoyo de sus pares y personas adultas. </a:t>
            </a:r>
          </a:p>
        </p:txBody>
      </p:sp>
      <p:pic>
        <p:nvPicPr>
          <p:cNvPr id="17410" name="Picture 2" descr="Cara, NiÃ±a, Primer Plano, Ojos, Labios, Sonrisa">
            <a:extLst>
              <a:ext uri="{FF2B5EF4-FFF2-40B4-BE49-F238E27FC236}">
                <a16:creationId xmlns:a16="http://schemas.microsoft.com/office/drawing/2014/main" id="{D704A2FC-E630-432B-AA73-A6968E47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836712"/>
            <a:ext cx="704278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39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772" y="1700808"/>
            <a:ext cx="4752528" cy="4032448"/>
          </a:xfrm>
        </p:spPr>
        <p:txBody>
          <a:bodyPr/>
          <a:lstStyle/>
          <a:p>
            <a:pPr marL="342900" lvl="0" indent="-342900" algn="just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FF379B"/>
                </a:solidFill>
                <a:latin typeface="Raleway" panose="020B0503030101060003" pitchFamily="34" charset="0"/>
              </a:rPr>
              <a:t>En los 60, </a:t>
            </a:r>
            <a:r>
              <a:rPr lang="es-MX" sz="2000" dirty="0">
                <a:solidFill>
                  <a:prstClr val="white"/>
                </a:solidFill>
                <a:latin typeface="Raleway" panose="020B0503030101060003" pitchFamily="34" charset="0"/>
              </a:rPr>
              <a:t>se siguen incrementando estas tendencias como la pobreza, el divorcio, nacimientos fuera del matrimonio y madres soleteras entre los jóvenes. En consecuencia, las políticas y los servicios aumentaron y se centraron en reducir estos problemas. Estas intervenciones consistían en atender estas crisis.</a:t>
            </a:r>
            <a:endParaRPr lang="es-ES_tradnl" sz="2000" dirty="0">
              <a:solidFill>
                <a:prstClr val="white"/>
              </a:solidFill>
              <a:latin typeface="Raleway" panose="020B0503030101060003" pitchFamily="34" charset="0"/>
            </a:endParaRPr>
          </a:p>
          <a:p>
            <a:endParaRPr lang="es-ES_tradnl" dirty="0"/>
          </a:p>
        </p:txBody>
      </p:sp>
      <p:pic>
        <p:nvPicPr>
          <p:cNvPr id="3074" name="Picture 2" descr="NiÃ±a, India, NiÃ±o, Joven, Personas, Lindo, Retrato">
            <a:extLst>
              <a:ext uri="{FF2B5EF4-FFF2-40B4-BE49-F238E27FC236}">
                <a16:creationId xmlns:a16="http://schemas.microsoft.com/office/drawing/2014/main" id="{86852F4F-A1C1-4369-9ED3-BA53745F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r="9478"/>
          <a:stretch/>
        </p:blipFill>
        <p:spPr bwMode="auto">
          <a:xfrm>
            <a:off x="5662363" y="501080"/>
            <a:ext cx="5832649" cy="58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291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lnSpc>
                <a:spcPct val="110000"/>
              </a:lnSpc>
              <a:spcBef>
                <a:spcPts val="1800"/>
              </a:spcBef>
              <a:buNone/>
            </a:pPr>
            <a:r>
              <a:rPr lang="es-ES_tradnl" sz="16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33772" y="566988"/>
            <a:ext cx="116652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latin typeface="Raleway" panose="020B0503030101060003" pitchFamily="34" charset="0"/>
              </a:rPr>
              <a:t>Sin embargo, a pesar de tres décadas de políticas y servicios para reducir los problemas juveniles, estos continuaron aumentando, lo que generó el estudio intensivo de la efectividad de estos programas. </a:t>
            </a:r>
          </a:p>
          <a:p>
            <a:pPr algn="just"/>
            <a:endParaRPr lang="es-MX" sz="2200" b="1" dirty="0">
              <a:latin typeface="Raleway" panose="020B0503030101060003" pitchFamily="34" charset="0"/>
            </a:endParaRPr>
          </a:p>
          <a:p>
            <a:pPr algn="just"/>
            <a:r>
              <a:rPr lang="es-MX" sz="2200" b="1" dirty="0">
                <a:solidFill>
                  <a:srgbClr val="FF379B"/>
                </a:solidFill>
                <a:latin typeface="Raleway" panose="020B0503030101060003" pitchFamily="34" charset="0"/>
              </a:rPr>
              <a:t>En los 80 inician las intervenciones preventivas:</a:t>
            </a:r>
          </a:p>
          <a:p>
            <a:pPr algn="just"/>
            <a:r>
              <a:rPr lang="es-MX" sz="2200" dirty="0">
                <a:latin typeface="Raleway" panose="020B0503030101060003" pitchFamily="34" charset="0"/>
              </a:rPr>
              <a:t>• Estas intervenciones consistieron en identificar las causas de los problemas e interrumpir los procesos que llevaban a estos.</a:t>
            </a:r>
          </a:p>
          <a:p>
            <a:pPr algn="just"/>
            <a:r>
              <a:rPr lang="es-MX" sz="2200" dirty="0">
                <a:latin typeface="Raleway" panose="020B0503030101060003" pitchFamily="34" charset="0"/>
              </a:rPr>
              <a:t>• Las intervenciones centradas en un solo problema juvenil fueron criticadas.</a:t>
            </a:r>
          </a:p>
          <a:p>
            <a:pPr algn="just"/>
            <a:endParaRPr lang="es-MX" sz="2200" dirty="0">
              <a:latin typeface="Raleway" panose="020B0503030101060003" pitchFamily="34" charset="0"/>
            </a:endParaRPr>
          </a:p>
          <a:p>
            <a:pPr algn="just"/>
            <a:r>
              <a:rPr lang="es-MX" sz="2200" b="1" dirty="0">
                <a:solidFill>
                  <a:srgbClr val="FF379B"/>
                </a:solidFill>
                <a:latin typeface="Raleway" panose="020B0503030101060003" pitchFamily="34" charset="0"/>
              </a:rPr>
              <a:t>En los 90:</a:t>
            </a:r>
          </a:p>
          <a:p>
            <a:pPr algn="just"/>
            <a:r>
              <a:rPr lang="es-MX" sz="2200" dirty="0">
                <a:latin typeface="Raleway" panose="020B0503030101060003" pitchFamily="34" charset="0"/>
              </a:rPr>
              <a:t>• Se promovió el PYD que consiste en programas para apoyar la transición exitosa hacia la adultez evitando problemas. </a:t>
            </a:r>
          </a:p>
          <a:p>
            <a:pPr algn="just"/>
            <a:r>
              <a:rPr lang="es-MX" sz="2200" dirty="0">
                <a:latin typeface="Raleway" panose="020B0503030101060003" pitchFamily="34" charset="0"/>
              </a:rPr>
              <a:t>• La investigación, las políticas y la práctica asumen un enfoque integral sobre los problemas de los jóvenes. </a:t>
            </a:r>
          </a:p>
          <a:p>
            <a:pPr algn="just"/>
            <a:r>
              <a:rPr lang="es-MX" sz="2200" dirty="0">
                <a:latin typeface="Raleway" panose="020B0503030101060003" pitchFamily="34" charset="0"/>
              </a:rPr>
              <a:t>• Se busca diseñar programas que vayan más allá de un solo problema juvenil generando factores de prevención y eliminando factores de riesgo.</a:t>
            </a:r>
          </a:p>
        </p:txBody>
      </p:sp>
    </p:spTree>
    <p:extLst>
      <p:ext uri="{BB962C8B-B14F-4D97-AF65-F5344CB8AC3E}">
        <p14:creationId xmlns:p14="http://schemas.microsoft.com/office/powerpoint/2010/main" val="40431394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828" y="1196752"/>
            <a:ext cx="5544616" cy="4242422"/>
          </a:xfrm>
        </p:spPr>
        <p:txBody>
          <a:bodyPr>
            <a:noAutofit/>
          </a:bodyPr>
          <a:lstStyle/>
          <a:p>
            <a:pPr algn="r"/>
            <a:r>
              <a:rPr lang="es-MX" sz="4000" b="1" dirty="0">
                <a:solidFill>
                  <a:srgbClr val="FF379B"/>
                </a:solidFill>
                <a:latin typeface="Raleway" panose="020B0503030101060003" pitchFamily="34" charset="0"/>
              </a:rPr>
              <a:t>ENTONCES ¿CÓMO DEBERÍA SER UN PROGRAMA PARA EL DESARROLLO DE LOS JÓVENES PREVENTIVO E INTEGRAL?</a:t>
            </a:r>
            <a:endParaRPr lang="es-ES_tradnl" sz="4000" b="1" dirty="0">
              <a:solidFill>
                <a:srgbClr val="FF379B"/>
              </a:solidFill>
              <a:latin typeface="Raleway" panose="020B0503030101060003" pitchFamily="34" charset="0"/>
            </a:endParaRPr>
          </a:p>
        </p:txBody>
      </p:sp>
      <p:pic>
        <p:nvPicPr>
          <p:cNvPr id="4098" name="Picture 2" descr="Chica Preocupada, Mujer, A La Espera, SesiÃ³n">
            <a:extLst>
              <a:ext uri="{FF2B5EF4-FFF2-40B4-BE49-F238E27FC236}">
                <a16:creationId xmlns:a16="http://schemas.microsoft.com/office/drawing/2014/main" id="{EC1DFCBD-7788-4FF6-8E24-2E23E14BF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t="1569" r="49602" b="-1569"/>
          <a:stretch/>
        </p:blipFill>
        <p:spPr bwMode="auto">
          <a:xfrm>
            <a:off x="7018243" y="476672"/>
            <a:ext cx="462078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880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54452" y="762000"/>
            <a:ext cx="5472608" cy="5334000"/>
          </a:xfrm>
        </p:spPr>
        <p:txBody>
          <a:bodyPr>
            <a:noAutofit/>
          </a:bodyPr>
          <a:lstStyle/>
          <a:p>
            <a:pPr algn="just"/>
            <a:r>
              <a:rPr lang="es-MX" sz="3000" dirty="0">
                <a:latin typeface="Raleway" panose="020B0503030101060003" pitchFamily="34" charset="0"/>
              </a:rPr>
              <a:t>La propuesta del Desarrollo Juvenil Positivo se basa en una comprensión filosófica y humana del desarrollo de los jóvenes, para crear experiencias y habilidades productivas que les permitan crecer de manera sana. Busca fomentar factores de conducta, emocionales y cognitivos, debido a que éstos son la clave para prevenir problemas.</a:t>
            </a:r>
            <a:endParaRPr lang="es-ES_tradnl" sz="3000" dirty="0">
              <a:latin typeface="Raleway" panose="020B0503030101060003" pitchFamily="34" charset="0"/>
            </a:endParaRPr>
          </a:p>
        </p:txBody>
      </p:sp>
      <p:pic>
        <p:nvPicPr>
          <p:cNvPr id="5122" name="Picture 2" descr="Lonely, Ocultar, Triste, Joven, Solo, Soledad">
            <a:extLst>
              <a:ext uri="{FF2B5EF4-FFF2-40B4-BE49-F238E27FC236}">
                <a16:creationId xmlns:a16="http://schemas.microsoft.com/office/drawing/2014/main" id="{340DB2B6-5913-4E0C-BEF1-935D53C4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r="20464" b="14979"/>
          <a:stretch/>
        </p:blipFill>
        <p:spPr bwMode="auto">
          <a:xfrm>
            <a:off x="473022" y="655340"/>
            <a:ext cx="5616624" cy="55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3812" y="2635154"/>
            <a:ext cx="4876801" cy="789248"/>
          </a:xfrm>
        </p:spPr>
        <p:txBody>
          <a:bodyPr>
            <a:normAutofit/>
          </a:bodyPr>
          <a:lstStyle/>
          <a:p>
            <a:r>
              <a:rPr lang="es-ES_tradnl" sz="4400" b="1" dirty="0">
                <a:solidFill>
                  <a:srgbClr val="FF379B"/>
                </a:solidFill>
                <a:latin typeface="Raleway" panose="020B0503030101060003" pitchFamily="34" charset="0"/>
              </a:rPr>
              <a:t>¿DE QUÉ TRATA?</a:t>
            </a:r>
          </a:p>
        </p:txBody>
      </p:sp>
      <p:pic>
        <p:nvPicPr>
          <p:cNvPr id="6146" name="Picture 2" descr="Puzzle, Rompecabezas, Compartir, 3D, Tarea, SoluciÃ³n">
            <a:extLst>
              <a:ext uri="{FF2B5EF4-FFF2-40B4-BE49-F238E27FC236}">
                <a16:creationId xmlns:a16="http://schemas.microsoft.com/office/drawing/2014/main" id="{EB706EB9-7F93-4407-98A5-BAE223C5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1045442"/>
            <a:ext cx="5831631" cy="47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7101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2" y="983041"/>
            <a:ext cx="5650740" cy="4680495"/>
          </a:xfrm>
        </p:spPr>
        <p:txBody>
          <a:bodyPr>
            <a:noAutofit/>
          </a:bodyPr>
          <a:lstStyle/>
          <a:p>
            <a:pPr algn="just"/>
            <a:r>
              <a:rPr lang="es-MX" sz="2200" dirty="0">
                <a:latin typeface="Raleway" panose="020B0503030101060003" pitchFamily="34" charset="0"/>
              </a:rPr>
              <a:t>Es una propuesta que fomenta la generación de investigación, políticas públicas, programas y perfiles profesionales que promuevan entornos positivos para los jóvenes, con especial atención a los vulnerables. Asume una lógica preventiva en la cual los jóvenes tengan más opciones, participen  en su formación y proporcione experiencias que apoyen su desarrollo personal y su capacidad para resolver problemáticas de manera positiva.</a:t>
            </a:r>
            <a:endParaRPr lang="en-US" sz="2200" dirty="0">
              <a:latin typeface="Raleway" panose="020B0503030101060003" pitchFamily="34" charset="0"/>
            </a:endParaRPr>
          </a:p>
        </p:txBody>
      </p:sp>
      <p:pic>
        <p:nvPicPr>
          <p:cNvPr id="7170" name="Picture 2" descr="Solo, Triste, La DepresiÃ³n, Soledad, Joven, Deprimido">
            <a:extLst>
              <a:ext uri="{FF2B5EF4-FFF2-40B4-BE49-F238E27FC236}">
                <a16:creationId xmlns:a16="http://schemas.microsoft.com/office/drawing/2014/main" id="{5F1F8103-CE02-4EBD-A6FB-4FCD06175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t="15023" r="13230" b="-1736"/>
          <a:stretch/>
        </p:blipFill>
        <p:spPr bwMode="auto">
          <a:xfrm>
            <a:off x="429171" y="1046936"/>
            <a:ext cx="5458269" cy="44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418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484784"/>
            <a:ext cx="9144000" cy="2367136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rgbClr val="FF379B"/>
                </a:solidFill>
                <a:latin typeface="Raleway" panose="020B0503030101060003" pitchFamily="34" charset="0"/>
              </a:rPr>
              <a:t>A partir de una amplia revisión de literatura, se identificó un consenso sobre una definición operativa del Desarrollo Juvenil Positivo</a:t>
            </a:r>
            <a:endParaRPr lang="en-US" sz="4000" b="1" dirty="0">
              <a:solidFill>
                <a:srgbClr val="FF379B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077072"/>
            <a:ext cx="9144001" cy="990600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Raleway" panose="020B0503030101060003" pitchFamily="34" charset="0"/>
              </a:rPr>
              <a:t>Se deberá buscar lograr fomentar y promover los siguientes objetivos:</a:t>
            </a:r>
            <a:endParaRPr lang="en-US" sz="28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760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aroqueAlbum_16x9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FE44BA-64C2-4C5E-A93C-CE6304828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Álbum de fotos de boda, diseño barroco en blanco y negro (panorámico)</Template>
  <TotalTime>0</TotalTime>
  <Words>1054</Words>
  <Application>Microsoft Office PowerPoint</Application>
  <PresentationFormat>Personalizado</PresentationFormat>
  <Paragraphs>65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Raleway</vt:lpstr>
      <vt:lpstr>BaroqueAlbum_16x9</vt:lpstr>
      <vt:lpstr>DESARROLLO JUVENIL POSITIVO</vt:lpstr>
      <vt:lpstr> Un poco de historia. Etapas de los programas del Desarrollo Positivo Juvenil</vt:lpstr>
      <vt:lpstr>Presentación de PowerPoint</vt:lpstr>
      <vt:lpstr>Presentación de PowerPoint</vt:lpstr>
      <vt:lpstr>ENTONCES ¿CÓMO DEBERÍA SER UN PROGRAMA PARA EL DESARROLLO DE LOS JÓVENES PREVENTIVO E INTEGRAL?</vt:lpstr>
      <vt:lpstr>La propuesta del Desarrollo Juvenil Positivo se basa en una comprensión filosófica y humana del desarrollo de los jóvenes, para crear experiencias y habilidades productivas que les permitan crecer de manera sana. Busca fomentar factores de conducta, emocionales y cognitivos, debido a que éstos son la clave para prevenir problemas.</vt:lpstr>
      <vt:lpstr>¿DE QUÉ TRATA?</vt:lpstr>
      <vt:lpstr>Presentación de PowerPoint</vt:lpstr>
      <vt:lpstr>A partir de una amplia revisión de literatura, se identificó un consenso sobre una definición operativa del Desarrollo Juvenil Positivo</vt:lpstr>
      <vt:lpstr>Presentación de PowerPoint</vt:lpstr>
      <vt:lpstr>Presentación de PowerPoint</vt:lpstr>
      <vt:lpstr>¿Qué se debe de tomar en cuenta para la creación de este tipo de programas?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2017-06-21T19:00:31Z</dcterms:created>
  <dcterms:modified xsi:type="dcterms:W3CDTF">2018-10-30T21:20:42Z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TC028133299991</vt:lpwstr>
  </property>
</Properties>
</file>